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2" r:id="rId5"/>
    <p:sldId id="264" r:id="rId6"/>
    <p:sldId id="265" r:id="rId7"/>
    <p:sldId id="266" r:id="rId8"/>
    <p:sldId id="261" r:id="rId9"/>
    <p:sldId id="263" r:id="rId10"/>
    <p:sldId id="267" r:id="rId11"/>
    <p:sldId id="268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66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0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663B5-E832-4816-A7B4-2AD79D533E74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ED83E-375C-4D0D-A845-C487D1594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06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ED83E-375C-4D0D-A845-C487D15943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44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ED83E-375C-4D0D-A845-C487D15943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3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ED83E-375C-4D0D-A845-C487D15943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36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ED83E-375C-4D0D-A845-C487D15943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7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C3208-F092-40F2-BDC2-CF7518538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C8AABE-0913-4D7E-8F12-770425EAE8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56F9-FE70-4253-BA54-9ADAA429F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99AF-1D2F-4E7B-9AB2-25F7812D14CA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4E509-764F-4130-82CD-175BBEAC2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0BE78-3F4A-4B2F-9C54-CC2009F1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876BD-C876-41F4-8F7E-C7CBD0084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7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7487-AEB8-4106-99FE-5F921657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C84D9F-4E96-497D-B047-E7757496E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D69A4-5D78-4923-80C2-03AFC3E2B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99AF-1D2F-4E7B-9AB2-25F7812D14CA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A5950-379E-4E2A-9964-C61F14675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F5924-E289-4B03-9CA2-0D8307D90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876BD-C876-41F4-8F7E-C7CBD0084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5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CA904E-AA1A-42A1-BECE-454F6A568B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317D92-6592-44B4-A621-E0D9A3C30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79FF0-A8E8-4768-864F-780C580F5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99AF-1D2F-4E7B-9AB2-25F7812D14CA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CCFC3-2443-47A4-B180-9989B8ED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610A1-07C2-4749-97A4-CB7CEB85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876BD-C876-41F4-8F7E-C7CBD0084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7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D4075-9EC3-4E08-B61D-CFF143BD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C2135-1312-431E-B329-58CDE6145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DA75B-8ECC-46A0-A373-75BC13A96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99AF-1D2F-4E7B-9AB2-25F7812D14CA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2EC10-4403-4E77-B26E-4964B0B5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50576-A041-4226-BAC3-B892BF733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876BD-C876-41F4-8F7E-C7CBD0084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96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27527-A4D5-438A-98BB-19D325AD0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000FB-33A2-44CD-B8D6-CC6CB62F5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B4532-36D6-4C34-9534-1F074169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99AF-1D2F-4E7B-9AB2-25F7812D14CA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6B59F-BF23-44B8-B8E1-81683B16A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E2E-F5D5-4C66-9DE7-CEAA9FDCF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876BD-C876-41F4-8F7E-C7CBD0084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21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9F1D-9163-4A3D-8E5B-04BB319DE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8FB74-2C52-4C64-AF5D-CBEE573DE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ECD1A-7978-4AFC-A7C6-1F9B0765C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7B3BD-9CAA-4C25-8B9B-D9A5447FB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99AF-1D2F-4E7B-9AB2-25F7812D14CA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E26C1-ECDE-41DD-82C5-F3D1476C6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77749-857B-4F89-A4A4-C5EDA56B4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876BD-C876-41F4-8F7E-C7CBD0084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76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89DF-836E-4F38-B554-F13A878EB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A2512-7D65-41C7-8738-A73EF9951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83078-4690-4CB2-913B-E6F9D99B0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3E780-20EC-41A0-8700-CC1622878E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087E1-B424-4FFF-A28B-A7BAD18486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0AF089-BD33-4E60-B6FD-D87D54B6F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99AF-1D2F-4E7B-9AB2-25F7812D14CA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4D1A04-480F-4DCB-B636-C08269EFA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AA252-2E35-42AB-BAA9-971449F68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876BD-C876-41F4-8F7E-C7CBD0084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94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F5F9D-D0B0-483E-853C-9977331D4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70ED9D-973D-4E29-BA89-A7531A310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99AF-1D2F-4E7B-9AB2-25F7812D14CA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15707-9C0D-41D2-8320-497C55C2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B0C03-85D7-4E3A-A6C9-7511D2A0F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876BD-C876-41F4-8F7E-C7CBD0084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27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EF8E39-F27D-435D-AC73-6F7641C0C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99AF-1D2F-4E7B-9AB2-25F7812D14CA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1FB61-094C-45A3-8292-F732FA6A1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7C09B-0A50-453F-9F68-3C20FBA42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876BD-C876-41F4-8F7E-C7CBD0084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48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98EB-39E7-4DB5-B22E-0054785A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C5312-D927-4808-96C5-953F3FAB8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FE2C1-D64C-4326-8859-16E6085A7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89AA8-2A8F-46FF-BECA-BA35EB56B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99AF-1D2F-4E7B-9AB2-25F7812D14CA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403052-C78E-44F1-8E7C-E13AB317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794BF-0FA2-43C0-B7DE-634C4279B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876BD-C876-41F4-8F7E-C7CBD0084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912F1-F879-450B-AE8A-144CEA32D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7AB486-53E2-45C4-AA61-4EDEA4675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7E5B0-BC14-4D4E-A1F3-19B45F833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02D29-CB8C-4630-B700-50F67F23B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399AF-1D2F-4E7B-9AB2-25F7812D14CA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95BF7-922D-4D6C-9CB5-301EAC1E6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3DBAB-3098-4D2E-BBE2-03624006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876BD-C876-41F4-8F7E-C7CBD0084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98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7A3E3B-6152-447E-8637-252BD813D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D2B84-9BC8-497A-B7D7-914193068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58353-58B0-4D9A-BC87-5B6DDDA762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399AF-1D2F-4E7B-9AB2-25F7812D14CA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CC49F-2400-4C59-AA07-AA20BECF4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20C89-B37F-4D5B-B8B1-6020E346C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876BD-C876-41F4-8F7E-C7CBD0084A2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660DF2-3CF7-4C7E-B637-0ABDD84301F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33237" y="6736080"/>
            <a:ext cx="369888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US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3626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ntinental-my.sharepoint.com/personal/uif16342_contiwan_com/_layouts/15/stream.aspx?id=%2Fpersonal%2Fuif16342%5Fcontiwan%5Fcom%2FDocuments%2FMicrosoft%20Teams%20Chat%20Files%2Fpre0217%2Emp4&amp;referrer=Teams%2ETEAMS%2DELECTRON&amp;referrerScenario=p2p%5Fns%2Dbim&amp;ga=1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inental-my.sharepoint.com/personal/uif16342_contiwan_com/_layouts/15/stream.aspx?id=%2Fpersonal%2Fuif16342%5Fcontiwan%5Fcom%2FDocuments%2FMicrosoft%20Teams%20Chat%20Files%2Foldmodel%2Emp4&amp;referrer=Teams%2ETEAMS%2DELECTRON&amp;referrerScenario=p2p%5Fns%2Dbim&amp;ga=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AE607-8B0B-499E-8274-4896E20B3B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Biweekly Meeting for RL Based </a:t>
            </a:r>
            <a:r>
              <a:rPr lang="en-US" dirty="0" err="1"/>
              <a:t>Truck&amp;Trailer</a:t>
            </a:r>
            <a:r>
              <a:rPr lang="en-US" dirty="0"/>
              <a:t>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2EF01-6B4D-480C-8698-6A97EFF383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Feb 21</a:t>
            </a:r>
            <a:r>
              <a:rPr lang="en-US" baseline="30000" dirty="0"/>
              <a:t>st</a:t>
            </a:r>
            <a:r>
              <a:rPr lang="en-US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664414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48C6-3A76-4B47-8374-81677580A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Truck Trailer model</a:t>
            </a:r>
          </a:p>
        </p:txBody>
      </p:sp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EFDF883C-C89F-463E-86E0-78607E4F0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0905"/>
            <a:ext cx="10466667" cy="3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78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78E84-689A-4102-8476-3651258E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ruck&amp;Trailer">
            <a:hlinkClick r:id="" action="ppaction://media"/>
            <a:extLst>
              <a:ext uri="{FF2B5EF4-FFF2-40B4-BE49-F238E27FC236}">
                <a16:creationId xmlns:a16="http://schemas.microsoft.com/office/drawing/2014/main" id="{18B00D0D-A0BA-4802-BE70-0B81A806D4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5" y="98425"/>
            <a:ext cx="121920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4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6292-A6C8-43F9-A307-6D85C088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for next two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BF1B2-94E4-4FA4-B779-4E2837122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the transformation of truck model from </a:t>
            </a:r>
            <a:r>
              <a:rPr lang="en-US" dirty="0" err="1"/>
              <a:t>sw</a:t>
            </a:r>
            <a:r>
              <a:rPr lang="en-US" dirty="0"/>
              <a:t> to </a:t>
            </a:r>
            <a:r>
              <a:rPr lang="en-US" dirty="0" err="1"/>
              <a:t>urdf</a:t>
            </a:r>
            <a:endParaRPr lang="en-US" dirty="0"/>
          </a:p>
          <a:p>
            <a:r>
              <a:rPr lang="en-US" dirty="0"/>
              <a:t>Conduct more experiments to make the policy robust</a:t>
            </a:r>
          </a:p>
          <a:p>
            <a:r>
              <a:rPr lang="en-US" dirty="0"/>
              <a:t>Implement speed profile into reward function and run test</a:t>
            </a:r>
          </a:p>
          <a:p>
            <a:r>
              <a:rPr lang="en-US" dirty="0"/>
              <a:t>Finish the training environment of Truck Trailer model and conduct initial training</a:t>
            </a:r>
          </a:p>
        </p:txBody>
      </p:sp>
    </p:spTree>
    <p:extLst>
      <p:ext uri="{BB962C8B-B14F-4D97-AF65-F5344CB8AC3E}">
        <p14:creationId xmlns:p14="http://schemas.microsoft.com/office/powerpoint/2010/main" val="61299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0E95-C9EE-4CEA-9C2E-EB7CF84BA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Recently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58F94-94B7-429C-8F48-78CF4E28F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Revise the randomly generation of training maps</a:t>
            </a:r>
          </a:p>
          <a:p>
            <a:r>
              <a:rPr lang="en-US" dirty="0"/>
              <a:t>Conduct Experiments on different Reward function and constraint</a:t>
            </a:r>
          </a:p>
          <a:p>
            <a:r>
              <a:rPr lang="en-US" dirty="0"/>
              <a:t>Finish the 3D modeling of Truck Trailer </a:t>
            </a:r>
          </a:p>
          <a:p>
            <a:r>
              <a:rPr lang="en-US" dirty="0"/>
              <a:t>Embed speed  profile in reward function</a:t>
            </a:r>
          </a:p>
        </p:txBody>
      </p:sp>
    </p:spTree>
    <p:extLst>
      <p:ext uri="{BB962C8B-B14F-4D97-AF65-F5344CB8AC3E}">
        <p14:creationId xmlns:p14="http://schemas.microsoft.com/office/powerpoint/2010/main" val="2432485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0ECA8-0E97-4928-8A36-AC0644E2B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function revision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26DBF-58DB-42CF-B145-C16C4718E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20" t="38411" r="25253" b="36603"/>
          <a:stretch/>
        </p:blipFill>
        <p:spPr>
          <a:xfrm>
            <a:off x="2917862" y="2342508"/>
            <a:ext cx="8839328" cy="257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3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08958-84EF-4EA9-B752-363EF5112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Training Results of different reward and constraint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E3E5BD-3605-4704-92FD-BBEA502AB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95234"/>
              </p:ext>
            </p:extLst>
          </p:nvPr>
        </p:nvGraphicFramePr>
        <p:xfrm>
          <a:off x="441789" y="2255713"/>
          <a:ext cx="11455686" cy="1581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203">
                  <a:extLst>
                    <a:ext uri="{9D8B030D-6E8A-4147-A177-3AD203B41FA5}">
                      <a16:colId xmlns:a16="http://schemas.microsoft.com/office/drawing/2014/main" val="3062418145"/>
                    </a:ext>
                  </a:extLst>
                </a:gridCol>
                <a:gridCol w="869873">
                  <a:extLst>
                    <a:ext uri="{9D8B030D-6E8A-4147-A177-3AD203B41FA5}">
                      <a16:colId xmlns:a16="http://schemas.microsoft.com/office/drawing/2014/main" val="1841920541"/>
                    </a:ext>
                  </a:extLst>
                </a:gridCol>
                <a:gridCol w="1389762">
                  <a:extLst>
                    <a:ext uri="{9D8B030D-6E8A-4147-A177-3AD203B41FA5}">
                      <a16:colId xmlns:a16="http://schemas.microsoft.com/office/drawing/2014/main" val="552835055"/>
                    </a:ext>
                  </a:extLst>
                </a:gridCol>
                <a:gridCol w="956152">
                  <a:extLst>
                    <a:ext uri="{9D8B030D-6E8A-4147-A177-3AD203B41FA5}">
                      <a16:colId xmlns:a16="http://schemas.microsoft.com/office/drawing/2014/main" val="1601529249"/>
                    </a:ext>
                  </a:extLst>
                </a:gridCol>
                <a:gridCol w="1356576">
                  <a:extLst>
                    <a:ext uri="{9D8B030D-6E8A-4147-A177-3AD203B41FA5}">
                      <a16:colId xmlns:a16="http://schemas.microsoft.com/office/drawing/2014/main" val="4140628081"/>
                    </a:ext>
                  </a:extLst>
                </a:gridCol>
                <a:gridCol w="1507012">
                  <a:extLst>
                    <a:ext uri="{9D8B030D-6E8A-4147-A177-3AD203B41FA5}">
                      <a16:colId xmlns:a16="http://schemas.microsoft.com/office/drawing/2014/main" val="519261927"/>
                    </a:ext>
                  </a:extLst>
                </a:gridCol>
                <a:gridCol w="1498163">
                  <a:extLst>
                    <a:ext uri="{9D8B030D-6E8A-4147-A177-3AD203B41FA5}">
                      <a16:colId xmlns:a16="http://schemas.microsoft.com/office/drawing/2014/main" val="2311469146"/>
                    </a:ext>
                  </a:extLst>
                </a:gridCol>
                <a:gridCol w="1247056">
                  <a:extLst>
                    <a:ext uri="{9D8B030D-6E8A-4147-A177-3AD203B41FA5}">
                      <a16:colId xmlns:a16="http://schemas.microsoft.com/office/drawing/2014/main" val="3041476985"/>
                    </a:ext>
                  </a:extLst>
                </a:gridCol>
                <a:gridCol w="1014086">
                  <a:extLst>
                    <a:ext uri="{9D8B030D-6E8A-4147-A177-3AD203B41FA5}">
                      <a16:colId xmlns:a16="http://schemas.microsoft.com/office/drawing/2014/main" val="422413142"/>
                    </a:ext>
                  </a:extLst>
                </a:gridCol>
                <a:gridCol w="549795">
                  <a:extLst>
                    <a:ext uri="{9D8B030D-6E8A-4147-A177-3AD203B41FA5}">
                      <a16:colId xmlns:a16="http://schemas.microsoft.com/office/drawing/2014/main" val="3027250145"/>
                    </a:ext>
                  </a:extLst>
                </a:gridCol>
                <a:gridCol w="642008">
                  <a:extLst>
                    <a:ext uri="{9D8B030D-6E8A-4147-A177-3AD203B41FA5}">
                      <a16:colId xmlns:a16="http://schemas.microsoft.com/office/drawing/2014/main" val="1787756227"/>
                    </a:ext>
                  </a:extLst>
                </a:gridCol>
              </a:tblGrid>
              <a:tr h="4878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file 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learning 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entropy_value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k_value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reward_reach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reward_timeout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reward_deviate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Terminate 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penalty_time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result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extLst>
                  <a:ext uri="{0D108BD9-81ED-4DB2-BD59-A6C34878D82A}">
                    <a16:rowId xmlns:a16="http://schemas.microsoft.com/office/drawing/2014/main" val="2597640460"/>
                  </a:ext>
                </a:extLst>
              </a:tr>
              <a:tr h="273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3.00E-05</a:t>
                      </a:r>
                      <a:endParaRPr lang="en-US" sz="14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B0F0"/>
                          </a:solidFill>
                          <a:effectLst/>
                        </a:rPr>
                        <a:t>1.00E-03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B0F0"/>
                          </a:solidFill>
                          <a:effectLst/>
                        </a:rPr>
                        <a:t>1500/dist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B0F0"/>
                          </a:solidFill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-100</a:t>
                      </a:r>
                      <a:endParaRPr lang="en-US" sz="14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-100</a:t>
                      </a:r>
                      <a:endParaRPr lang="en-US" sz="14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25000</a:t>
                      </a:r>
                      <a:endParaRPr lang="en-US" sz="14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20000</a:t>
                      </a:r>
                      <a:endParaRPr lang="en-US" sz="14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soft</a:t>
                      </a:r>
                      <a:endParaRPr lang="en-US" sz="14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fail</a:t>
                      </a:r>
                      <a:endParaRPr lang="en-US" sz="14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extLst>
                  <a:ext uri="{0D108BD9-81ED-4DB2-BD59-A6C34878D82A}">
                    <a16:rowId xmlns:a16="http://schemas.microsoft.com/office/drawing/2014/main" val="2399517139"/>
                  </a:ext>
                </a:extLst>
              </a:tr>
              <a:tr h="273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FF33CC"/>
                          </a:solidFill>
                          <a:effectLst/>
                        </a:rPr>
                        <a:t>3.00E-05</a:t>
                      </a:r>
                      <a:endParaRPr lang="en-US" sz="1400" b="0" i="0" u="none" strike="noStrike" dirty="0">
                        <a:solidFill>
                          <a:srgbClr val="FF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FF33CC"/>
                          </a:solidFill>
                          <a:effectLst/>
                        </a:rPr>
                        <a:t>1.00E-03</a:t>
                      </a:r>
                      <a:endParaRPr lang="en-US" sz="1400" b="0" i="0" u="none" strike="noStrike" dirty="0">
                        <a:solidFill>
                          <a:srgbClr val="FF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FF33CC"/>
                          </a:solidFill>
                          <a:effectLst/>
                        </a:rPr>
                        <a:t>1500/</a:t>
                      </a:r>
                      <a:r>
                        <a:rPr lang="en-US" sz="1400" u="none" strike="noStrike" dirty="0" err="1">
                          <a:solidFill>
                            <a:srgbClr val="FF33CC"/>
                          </a:solidFill>
                          <a:effectLst/>
                        </a:rPr>
                        <a:t>dist</a:t>
                      </a:r>
                      <a:endParaRPr lang="en-US" sz="1400" b="0" i="0" u="none" strike="noStrike" dirty="0">
                        <a:solidFill>
                          <a:srgbClr val="FF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FF33CC"/>
                          </a:solidFill>
                          <a:effectLst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FF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FF33CC"/>
                          </a:solidFill>
                          <a:effectLst/>
                        </a:rPr>
                        <a:t>-100</a:t>
                      </a:r>
                      <a:endParaRPr lang="en-US" sz="1400" b="0" i="0" u="none" strike="noStrike">
                        <a:solidFill>
                          <a:srgbClr val="FF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FF33CC"/>
                          </a:solidFill>
                          <a:effectLst/>
                        </a:rPr>
                        <a:t>-100</a:t>
                      </a:r>
                      <a:endParaRPr lang="en-US" sz="1400" b="0" i="0" u="none" strike="noStrike">
                        <a:solidFill>
                          <a:srgbClr val="FF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FF33CC"/>
                          </a:solidFill>
                          <a:effectLst/>
                        </a:rPr>
                        <a:t>20000</a:t>
                      </a:r>
                      <a:endParaRPr lang="en-US" sz="1400" b="0" i="0" u="none" strike="noStrike">
                        <a:solidFill>
                          <a:srgbClr val="FF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FF33CC"/>
                          </a:solidFill>
                          <a:effectLst/>
                        </a:rPr>
                        <a:t>20000</a:t>
                      </a:r>
                      <a:endParaRPr lang="en-US" sz="1400" b="0" i="0" u="none" strike="noStrike" dirty="0">
                        <a:solidFill>
                          <a:srgbClr val="FF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FF33CC"/>
                          </a:solidFill>
                          <a:effectLst/>
                        </a:rPr>
                        <a:t>hard</a:t>
                      </a:r>
                      <a:endParaRPr lang="en-US" sz="1400" b="0" i="0" u="none" strike="noStrike" dirty="0">
                        <a:solidFill>
                          <a:srgbClr val="FF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FF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extLst>
                  <a:ext uri="{0D108BD9-81ED-4DB2-BD59-A6C34878D82A}">
                    <a16:rowId xmlns:a16="http://schemas.microsoft.com/office/drawing/2014/main" val="2630345185"/>
                  </a:ext>
                </a:extLst>
              </a:tr>
              <a:tr h="273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3.00E-05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1.00E-03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1800/</a:t>
                      </a:r>
                      <a:r>
                        <a:rPr lang="en-US" sz="1400" u="none" strike="noStrike" dirty="0" err="1">
                          <a:effectLst/>
                        </a:rPr>
                        <a:t>dist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-100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25000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soft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fail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extLst>
                  <a:ext uri="{0D108BD9-81ED-4DB2-BD59-A6C34878D82A}">
                    <a16:rowId xmlns:a16="http://schemas.microsoft.com/office/drawing/2014/main" val="1680621724"/>
                  </a:ext>
                </a:extLst>
              </a:tr>
              <a:tr h="273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CC66"/>
                          </a:solidFill>
                          <a:effectLst/>
                        </a:rPr>
                        <a:t>3.00E-05</a:t>
                      </a:r>
                      <a:endParaRPr lang="en-US" sz="1400" b="0" i="0" u="none" strike="noStrike" dirty="0">
                        <a:solidFill>
                          <a:srgbClr val="00CC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CC66"/>
                          </a:solidFill>
                          <a:effectLst/>
                        </a:rPr>
                        <a:t>1.00E-03</a:t>
                      </a:r>
                      <a:endParaRPr lang="en-US" sz="1400" b="0" i="0" u="none" strike="noStrike" dirty="0">
                        <a:solidFill>
                          <a:srgbClr val="00CC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CC66"/>
                          </a:solidFill>
                          <a:effectLst/>
                        </a:rPr>
                        <a:t>1800/</a:t>
                      </a:r>
                      <a:r>
                        <a:rPr lang="en-US" sz="1400" u="none" strike="noStrike" dirty="0" err="1">
                          <a:solidFill>
                            <a:srgbClr val="00CC66"/>
                          </a:solidFill>
                          <a:effectLst/>
                        </a:rPr>
                        <a:t>dist</a:t>
                      </a:r>
                      <a:endParaRPr lang="en-US" sz="1400" b="0" i="0" u="none" strike="noStrike" dirty="0">
                        <a:solidFill>
                          <a:srgbClr val="00CC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CC66"/>
                          </a:solidFill>
                          <a:effectLst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CC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CC66"/>
                          </a:solidFill>
                          <a:effectLst/>
                        </a:rPr>
                        <a:t>-100</a:t>
                      </a:r>
                      <a:endParaRPr lang="en-US" sz="1400" b="0" i="0" u="none" strike="noStrike" dirty="0">
                        <a:solidFill>
                          <a:srgbClr val="00CC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CC66"/>
                          </a:solidFill>
                          <a:effectLst/>
                        </a:rPr>
                        <a:t>-100</a:t>
                      </a:r>
                      <a:endParaRPr lang="en-US" sz="1400" b="0" i="0" u="none" strike="noStrike" dirty="0">
                        <a:solidFill>
                          <a:srgbClr val="00CC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CC66"/>
                          </a:solidFill>
                          <a:effectLst/>
                        </a:rPr>
                        <a:t>20000</a:t>
                      </a:r>
                      <a:endParaRPr lang="en-US" sz="1400" b="0" i="0" u="none" strike="noStrike" dirty="0">
                        <a:solidFill>
                          <a:srgbClr val="00CC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CC66"/>
                          </a:solidFill>
                          <a:effectLst/>
                        </a:rPr>
                        <a:t>20000</a:t>
                      </a:r>
                      <a:endParaRPr lang="en-US" sz="1400" b="0" i="0" u="none" strike="noStrike" dirty="0">
                        <a:solidFill>
                          <a:srgbClr val="00CC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CC66"/>
                          </a:solidFill>
                          <a:effectLst/>
                        </a:rPr>
                        <a:t>hard</a:t>
                      </a:r>
                      <a:endParaRPr lang="en-US" sz="1400" b="0" i="0" u="none" strike="noStrike" dirty="0">
                        <a:solidFill>
                          <a:srgbClr val="00CC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CC66"/>
                          </a:solidFill>
                          <a:effectLst/>
                        </a:rPr>
                        <a:t>fail</a:t>
                      </a:r>
                      <a:endParaRPr lang="en-US" sz="1400" b="0" i="0" u="none" strike="noStrike" dirty="0">
                        <a:solidFill>
                          <a:srgbClr val="00CC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84" marR="12184" marT="12184" marB="0" anchor="b"/>
                </a:tc>
                <a:extLst>
                  <a:ext uri="{0D108BD9-81ED-4DB2-BD59-A6C34878D82A}">
                    <a16:rowId xmlns:a16="http://schemas.microsoft.com/office/drawing/2014/main" val="2632072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7420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08958-84EF-4EA9-B752-363EF5112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Training Results of different reward and constraint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BA5DCC9-E324-4407-9D23-DE6A8FDC8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5" y="1455933"/>
            <a:ext cx="10791825" cy="312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499498-4E21-4A51-B2E5-A13DB2166206}"/>
              </a:ext>
            </a:extLst>
          </p:cNvPr>
          <p:cNvSpPr txBox="1"/>
          <p:nvPr/>
        </p:nvSpPr>
        <p:spPr>
          <a:xfrm>
            <a:off x="5856270" y="4812288"/>
            <a:ext cx="201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3794499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08958-84EF-4EA9-B752-363EF5112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Training Results of different reward and constraint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99498-4E21-4A51-B2E5-A13DB2166206}"/>
              </a:ext>
            </a:extLst>
          </p:cNvPr>
          <p:cNvSpPr txBox="1"/>
          <p:nvPr/>
        </p:nvSpPr>
        <p:spPr>
          <a:xfrm>
            <a:off x="5630239" y="5069142"/>
            <a:ext cx="201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Steps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05F548A-F0F9-46E5-80A7-A6C0A8D07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" y="1557764"/>
            <a:ext cx="109728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82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08958-84EF-4EA9-B752-363EF5112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Converged Model</a:t>
            </a:r>
          </a:p>
        </p:txBody>
      </p:sp>
      <p:pic>
        <p:nvPicPr>
          <p:cNvPr id="4" name="Picture 3" descr="Graphical user interface, chart, application, Excel&#10;&#10;Description automatically generated">
            <a:extLst>
              <a:ext uri="{FF2B5EF4-FFF2-40B4-BE49-F238E27FC236}">
                <a16:creationId xmlns:a16="http://schemas.microsoft.com/office/drawing/2014/main" id="{CC6B9E50-FAA2-4C52-990C-5006370F6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27" y="1558889"/>
            <a:ext cx="11001375" cy="3390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D37418-1DF6-4847-BC90-172B8F9E103B}"/>
              </a:ext>
            </a:extLst>
          </p:cNvPr>
          <p:cNvSpPr txBox="1"/>
          <p:nvPr/>
        </p:nvSpPr>
        <p:spPr>
          <a:xfrm>
            <a:off x="708327" y="5394201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pre0217.mp4 (sharepoint.com)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42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56D02-43A5-4550-86DA-7B1E2014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previous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D2495-DC1F-45C5-9B30-E64BD2594254}"/>
              </a:ext>
            </a:extLst>
          </p:cNvPr>
          <p:cNvSpPr txBox="1"/>
          <p:nvPr/>
        </p:nvSpPr>
        <p:spPr>
          <a:xfrm>
            <a:off x="838200" y="150602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oldmodel.mp4 (sharepoint.com)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676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48C6-3A76-4B47-8374-81677580A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Truck Trailer model</a:t>
            </a:r>
          </a:p>
        </p:txBody>
      </p:sp>
      <p:pic>
        <p:nvPicPr>
          <p:cNvPr id="6" name="Content Placeholder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8C789203-F694-4CE7-8582-96ACC17D8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767" y="1250271"/>
            <a:ext cx="7376844" cy="4992963"/>
          </a:xfrm>
        </p:spPr>
      </p:pic>
    </p:spTree>
    <p:extLst>
      <p:ext uri="{BB962C8B-B14F-4D97-AF65-F5344CB8AC3E}">
        <p14:creationId xmlns:p14="http://schemas.microsoft.com/office/powerpoint/2010/main" val="1268617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006a9c5-d130-408c-bc8e-3b5ecdb17aa0}" enabled="1" method="Standard" siteId="{8d4b558f-7b2e-40ba-ad1f-e04d79e6265a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</Words>
  <Application>Microsoft Office PowerPoint</Application>
  <PresentationFormat>Widescreen</PresentationFormat>
  <Paragraphs>81</Paragraphs>
  <Slides>12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Biweekly Meeting for RL Based Truck&amp;Trailer Project</vt:lpstr>
      <vt:lpstr>Recently Updates</vt:lpstr>
      <vt:lpstr>Reward function revision</vt:lpstr>
      <vt:lpstr>Training Results of different reward and constraint</vt:lpstr>
      <vt:lpstr>Training Results of different reward and constraint</vt:lpstr>
      <vt:lpstr>Training Results of different reward and constraint</vt:lpstr>
      <vt:lpstr>Converged Model</vt:lpstr>
      <vt:lpstr>Performance of previous model</vt:lpstr>
      <vt:lpstr>Truck Trailer model</vt:lpstr>
      <vt:lpstr>Truck Trailer model</vt:lpstr>
      <vt:lpstr>PowerPoint Presentation</vt:lpstr>
      <vt:lpstr>Plans for next two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Biweekly Meeting for RL Based Truck&amp;Trailer Project</dc:title>
  <dc:creator>Kang, Qi (uif16342)</dc:creator>
  <cp:lastModifiedBy>Kang, Qi (uif16342)</cp:lastModifiedBy>
  <cp:revision>7</cp:revision>
  <dcterms:created xsi:type="dcterms:W3CDTF">2023-01-06T01:23:18Z</dcterms:created>
  <dcterms:modified xsi:type="dcterms:W3CDTF">2023-02-21T10:08:15Z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Theme:8</vt:lpwstr>
  </property>
  <property fmtid="{D5CDD505-2E9C-101B-9397-08002B2CF9AE}" pid="3" name="ClassificationContentMarkingFooterText">
    <vt:lpwstr>Internal</vt:lpwstr>
  </property>
</Properties>
</file>